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exandra Leedham" initials="AL"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91" autoAdjust="0"/>
    <p:restoredTop sz="94705" autoAdjust="0"/>
  </p:normalViewPr>
  <p:slideViewPr>
    <p:cSldViewPr>
      <p:cViewPr varScale="1">
        <p:scale>
          <a:sx n="81" d="100"/>
          <a:sy n="81" d="100"/>
        </p:scale>
        <p:origin x="2976" y="84"/>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171450" y="304800"/>
            <a:ext cx="6521958" cy="804672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158749" y="7138617"/>
            <a:ext cx="6542532" cy="177544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514350" y="2133600"/>
            <a:ext cx="5829300" cy="2373477"/>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028700" y="4741334"/>
            <a:ext cx="4800600" cy="1964267"/>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02A688E-E076-4F8A-9298-0D4AEE1BC477}"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D82701-A4BC-43F8-AAAF-AD656A3660D1}"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2A688E-E076-4F8A-9298-0D4AEE1BC477}"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D82701-A4BC-43F8-AAAF-AD656A3660D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02A688E-E076-4F8A-9298-0D4AEE1BC477}"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D82701-A4BC-43F8-AAAF-AD656A3660D1}" type="slidenum">
              <a:rPr lang="en-GB" smtClean="0"/>
              <a:t>‹#›</a:t>
            </a:fld>
            <a:endParaRPr lang="en-GB"/>
          </a:p>
        </p:txBody>
      </p:sp>
      <p:grpSp>
        <p:nvGrpSpPr>
          <p:cNvPr id="15" name="Group 14"/>
          <p:cNvGrpSpPr>
            <a:grpSpLocks noChangeAspect="1"/>
          </p:cNvGrpSpPr>
          <p:nvPr/>
        </p:nvGrpSpPr>
        <p:grpSpPr bwMode="hidden">
          <a:xfrm>
            <a:off x="158749" y="952255"/>
            <a:ext cx="6542532" cy="177544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4972050" y="1930401"/>
            <a:ext cx="1543050" cy="5983111"/>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342900" y="1930400"/>
            <a:ext cx="4514850" cy="5983112"/>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2A688E-E076-4F8A-9298-0D4AEE1BC477}"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D82701-A4BC-43F8-AAAF-AD656A3660D1}" type="slidenum">
              <a:rPr lang="en-GB" smtClean="0"/>
              <a:t>‹#›</a:t>
            </a:fld>
            <a:endParaRPr lang="en-GB"/>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171450" y="304800"/>
            <a:ext cx="6521958" cy="6315456"/>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4535579" y="5604789"/>
            <a:ext cx="2157322" cy="95203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1964490" y="5433720"/>
            <a:ext cx="4158386" cy="1133517"/>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121546" y="5450083"/>
            <a:ext cx="4100985" cy="1032363"/>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4207117" y="5432233"/>
            <a:ext cx="2481000" cy="868732"/>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158749" y="5411407"/>
            <a:ext cx="6542532" cy="1773165"/>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517524" y="3284747"/>
            <a:ext cx="5829300" cy="2032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025524" y="1916598"/>
            <a:ext cx="4813301" cy="1253068"/>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2A688E-E076-4F8A-9298-0D4AEE1BC477}" type="datetimeFigureOut">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D82701-A4BC-43F8-AAAF-AD656A3660D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E02A688E-E076-4F8A-9298-0D4AEE1BC477}" type="datetimeFigureOut">
              <a:rPr lang="en-GB" smtClean="0"/>
              <a:t>10/01/2023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D82701-A4BC-43F8-AAAF-AD656A3660D1}" type="slidenum">
              <a:rPr lang="en-GB" smtClean="0"/>
              <a:t>‹#›</a:t>
            </a:fld>
            <a:endParaRPr lang="en-GB"/>
          </a:p>
        </p:txBody>
      </p:sp>
      <p:sp>
        <p:nvSpPr>
          <p:cNvPr id="9" name="Content Placeholder 8"/>
          <p:cNvSpPr>
            <a:spLocks noGrp="1"/>
          </p:cNvSpPr>
          <p:nvPr>
            <p:ph sz="quarter" idx="13"/>
          </p:nvPr>
        </p:nvSpPr>
        <p:spPr>
          <a:xfrm>
            <a:off x="507491" y="3572256"/>
            <a:ext cx="2866644" cy="459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3483864" y="3572256"/>
            <a:ext cx="2866644" cy="459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7492" y="3570819"/>
            <a:ext cx="2866644" cy="853016"/>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8000" y="4572001"/>
            <a:ext cx="2865041" cy="3596217"/>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86150" y="3570817"/>
            <a:ext cx="2866644" cy="853016"/>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4572001"/>
            <a:ext cx="2866644" cy="3596217"/>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2A688E-E076-4F8A-9298-0D4AEE1BC477}" type="datetimeFigureOut">
              <a:rPr lang="en-GB" smtClean="0"/>
              <a:t>10/01/2023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5D82701-A4BC-43F8-AAAF-AD656A3660D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02A688E-E076-4F8A-9298-0D4AEE1BC477}" type="datetimeFigureOut">
              <a:rPr lang="en-GB" smtClean="0"/>
              <a:t>10/01/2023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5D82701-A4BC-43F8-AAAF-AD656A3660D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158749" y="952255"/>
            <a:ext cx="6542532" cy="1773165"/>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02A688E-E076-4F8A-9298-0D4AEE1BC477}" type="datetimeFigureOut">
              <a:rPr lang="en-GB" smtClean="0"/>
              <a:t>10/01/2023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5D82701-A4BC-43F8-AAAF-AD656A3660D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02A688E-E076-4F8A-9298-0D4AEE1BC477}" type="datetimeFigureOut">
              <a:rPr lang="en-GB" smtClean="0"/>
              <a:t>10/01/2023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D82701-A4BC-43F8-AAAF-AD656A3660D1}" type="slidenum">
              <a:rPr lang="en-GB" smtClean="0"/>
              <a:t>‹#›</a:t>
            </a:fld>
            <a:endParaRPr lang="en-GB"/>
          </a:p>
        </p:txBody>
      </p:sp>
      <p:sp>
        <p:nvSpPr>
          <p:cNvPr id="4" name="Text Placeholder 3"/>
          <p:cNvSpPr>
            <a:spLocks noGrp="1"/>
          </p:cNvSpPr>
          <p:nvPr>
            <p:ph type="body" sz="half" idx="2"/>
          </p:nvPr>
        </p:nvSpPr>
        <p:spPr>
          <a:xfrm>
            <a:off x="685800" y="4775201"/>
            <a:ext cx="2514600" cy="2540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158749" y="952255"/>
            <a:ext cx="6542532" cy="177544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685800" y="3048000"/>
            <a:ext cx="2514600" cy="1670304"/>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3488972" y="2438400"/>
            <a:ext cx="2928057" cy="508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171450" y="304800"/>
            <a:ext cx="6521958" cy="804672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158749" y="7138617"/>
            <a:ext cx="6542532" cy="177544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3655617" y="451556"/>
            <a:ext cx="2859484" cy="3239912"/>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3651250" y="3714045"/>
            <a:ext cx="2863850" cy="3228623"/>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2A688E-E076-4F8A-9298-0D4AEE1BC477}" type="datetimeFigureOut">
              <a:rPr lang="en-GB" smtClean="0"/>
              <a:t>10/01/2023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D82701-A4BC-43F8-AAAF-AD656A3660D1}" type="slidenum">
              <a:rPr lang="en-GB" smtClean="0"/>
              <a:t>‹#›</a:t>
            </a:fld>
            <a:endParaRPr lang="en-GB"/>
          </a:p>
        </p:txBody>
      </p:sp>
      <p:sp>
        <p:nvSpPr>
          <p:cNvPr id="3" name="Picture Placeholder 2"/>
          <p:cNvSpPr>
            <a:spLocks noGrp="1"/>
          </p:cNvSpPr>
          <p:nvPr>
            <p:ph type="pic" idx="1"/>
          </p:nvPr>
        </p:nvSpPr>
        <p:spPr>
          <a:xfrm>
            <a:off x="628650" y="1828800"/>
            <a:ext cx="2674620" cy="390144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171450" y="304800"/>
            <a:ext cx="6521958" cy="329184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158749" y="2239239"/>
            <a:ext cx="6542532" cy="1773165"/>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342900" y="451104"/>
            <a:ext cx="6172200" cy="167030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3872754" y="8333553"/>
            <a:ext cx="2840018" cy="486833"/>
          </a:xfrm>
          <a:prstGeom prst="rect">
            <a:avLst/>
          </a:prstGeom>
        </p:spPr>
        <p:txBody>
          <a:bodyPr vert="horz" lIns="91440" tIns="45720" rIns="91440" bIns="45720" rtlCol="0" anchor="ctr"/>
          <a:lstStyle>
            <a:lvl1pPr algn="r">
              <a:defRPr sz="1000">
                <a:solidFill>
                  <a:schemeClr val="tx2"/>
                </a:solidFill>
              </a:defRPr>
            </a:lvl1pPr>
          </a:lstStyle>
          <a:p>
            <a:fld id="{E02A688E-E076-4F8A-9298-0D4AEE1BC477}" type="datetimeFigureOut">
              <a:rPr lang="en-GB" smtClean="0"/>
              <a:t>10/01/2023</a:t>
            </a:fld>
            <a:endParaRPr lang="en-GB"/>
          </a:p>
        </p:txBody>
      </p:sp>
      <p:sp>
        <p:nvSpPr>
          <p:cNvPr id="5" name="Footer Placeholder 4"/>
          <p:cNvSpPr>
            <a:spLocks noGrp="1"/>
          </p:cNvSpPr>
          <p:nvPr>
            <p:ph type="ftr" sz="quarter" idx="3"/>
          </p:nvPr>
        </p:nvSpPr>
        <p:spPr>
          <a:xfrm>
            <a:off x="145229" y="8333553"/>
            <a:ext cx="2840018" cy="486833"/>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2993316" y="8333552"/>
            <a:ext cx="871370" cy="486833"/>
          </a:xfrm>
          <a:prstGeom prst="rect">
            <a:avLst/>
          </a:prstGeom>
        </p:spPr>
        <p:txBody>
          <a:bodyPr vert="horz" lIns="91440" tIns="45720" rIns="91440" bIns="45720" rtlCol="0" anchor="ctr"/>
          <a:lstStyle>
            <a:lvl1pPr algn="ctr">
              <a:defRPr sz="1000">
                <a:solidFill>
                  <a:schemeClr val="tx2"/>
                </a:solidFill>
              </a:defRPr>
            </a:lvl1pPr>
          </a:lstStyle>
          <a:p>
            <a:fld id="{C5D82701-A4BC-43F8-AAAF-AD656A3660D1}" type="slidenum">
              <a:rPr lang="en-GB" smtClean="0"/>
              <a:t>‹#›</a:t>
            </a:fld>
            <a:endParaRPr lang="en-GB"/>
          </a:p>
        </p:txBody>
      </p:sp>
      <p:sp>
        <p:nvSpPr>
          <p:cNvPr id="3" name="Text Placeholder 2"/>
          <p:cNvSpPr>
            <a:spLocks noGrp="1"/>
          </p:cNvSpPr>
          <p:nvPr>
            <p:ph type="body" idx="1"/>
          </p:nvPr>
        </p:nvSpPr>
        <p:spPr>
          <a:xfrm>
            <a:off x="654051" y="3567289"/>
            <a:ext cx="5556250" cy="46009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8680" y="503548"/>
            <a:ext cx="5544616" cy="504056"/>
          </a:xfrm>
        </p:spPr>
        <p:txBody>
          <a:bodyPr>
            <a:noAutofit/>
          </a:bodyPr>
          <a:lstStyle/>
          <a:p>
            <a:pPr algn="l"/>
            <a:r>
              <a:rPr lang="en-GB" sz="2400" dirty="0">
                <a:solidFill>
                  <a:schemeClr val="bg1"/>
                </a:solidFill>
              </a:rPr>
              <a:t>Essential Eight Skills: Making a Request</a:t>
            </a:r>
          </a:p>
        </p:txBody>
      </p:sp>
      <p:sp>
        <p:nvSpPr>
          <p:cNvPr id="4" name="TextBox 3"/>
          <p:cNvSpPr txBox="1"/>
          <p:nvPr/>
        </p:nvSpPr>
        <p:spPr>
          <a:xfrm>
            <a:off x="548680" y="1114737"/>
            <a:ext cx="5832648" cy="6324808"/>
          </a:xfrm>
          <a:prstGeom prst="rect">
            <a:avLst/>
          </a:prstGeom>
          <a:noFill/>
        </p:spPr>
        <p:txBody>
          <a:bodyPr wrap="square" rtlCol="0">
            <a:spAutoFit/>
          </a:bodyPr>
          <a:lstStyle/>
          <a:p>
            <a:r>
              <a:rPr lang="en-GB" sz="1500" i="1" dirty="0">
                <a:solidFill>
                  <a:schemeClr val="bg1"/>
                </a:solidFill>
              </a:rPr>
              <a:t>Why is making a request important? </a:t>
            </a:r>
          </a:p>
          <a:p>
            <a:endParaRPr lang="en-GB" sz="1500" dirty="0">
              <a:solidFill>
                <a:schemeClr val="bg1"/>
              </a:solidFill>
            </a:endParaRPr>
          </a:p>
          <a:p>
            <a:r>
              <a:rPr lang="en-GB" sz="1500" dirty="0">
                <a:solidFill>
                  <a:schemeClr val="bg1"/>
                </a:solidFill>
              </a:rPr>
              <a:t>One of the earliest  reasons to communicate is to ask for what we want or need. In the early stages, the parent/carer  tries to understand as best they can. As children grow up they are able to point, or guide us to what they want, before developing key words and eventually sentences. With age, requesting becomes more complex, maybe using language to request help, a break,  attention or explanation.   This process takes a few years to develop and it will be different for young people on the Autism Spectrum or those with a learning disability.  </a:t>
            </a:r>
          </a:p>
          <a:p>
            <a:endParaRPr lang="en-GB" sz="1500" dirty="0">
              <a:solidFill>
                <a:schemeClr val="bg1"/>
              </a:solidFill>
            </a:endParaRPr>
          </a:p>
          <a:p>
            <a:r>
              <a:rPr lang="en-GB" sz="1500" dirty="0">
                <a:solidFill>
                  <a:schemeClr val="bg1"/>
                </a:solidFill>
              </a:rPr>
              <a:t>For many of the young people we work with, the development of requesting does not come as naturally.  Some children in the early stages of development may need support to firstly understand that ‘asking’ involves two people. They may also struggle with communication due to learning needs and communication needs (e.g., they may not have any speech).  They may then need extra support to make consistent and reliable requests. This will hopefully help to reduce frustration and improve their wellbeing. </a:t>
            </a:r>
          </a:p>
          <a:p>
            <a:endParaRPr lang="en-GB" sz="1500" i="1" dirty="0">
              <a:solidFill>
                <a:schemeClr val="bg1"/>
              </a:solidFill>
            </a:endParaRPr>
          </a:p>
          <a:p>
            <a:r>
              <a:rPr lang="en-GB" sz="1500" i="1" dirty="0">
                <a:solidFill>
                  <a:schemeClr val="bg1"/>
                </a:solidFill>
              </a:rPr>
              <a:t>What does it look like in daily life?</a:t>
            </a:r>
          </a:p>
          <a:p>
            <a:endParaRPr lang="en-GB" sz="1500" dirty="0">
              <a:solidFill>
                <a:schemeClr val="bg1"/>
              </a:solidFill>
            </a:endParaRPr>
          </a:p>
          <a:p>
            <a:pPr marL="285750" indent="-285750">
              <a:buFont typeface="Arial" panose="020B0604020202020204" pitchFamily="34" charset="0"/>
              <a:buChar char="•"/>
            </a:pPr>
            <a:r>
              <a:rPr lang="en-GB" sz="1500" dirty="0">
                <a:solidFill>
                  <a:schemeClr val="bg1"/>
                </a:solidFill>
              </a:rPr>
              <a:t>Requesting a favourite toy or activity</a:t>
            </a:r>
          </a:p>
          <a:p>
            <a:pPr marL="285750" indent="-285750">
              <a:buFont typeface="Arial" panose="020B0604020202020204" pitchFamily="34" charset="0"/>
              <a:buChar char="•"/>
            </a:pPr>
            <a:r>
              <a:rPr lang="en-GB" sz="1500" dirty="0">
                <a:solidFill>
                  <a:schemeClr val="bg1"/>
                </a:solidFill>
              </a:rPr>
              <a:t>Requesting to go to the toilet or having continence pads changed</a:t>
            </a:r>
          </a:p>
          <a:p>
            <a:pPr marL="285750" indent="-285750">
              <a:buFont typeface="Arial" panose="020B0604020202020204" pitchFamily="34" charset="0"/>
              <a:buChar char="•"/>
            </a:pPr>
            <a:r>
              <a:rPr lang="en-GB" sz="1500" dirty="0">
                <a:solidFill>
                  <a:schemeClr val="bg1"/>
                </a:solidFill>
              </a:rPr>
              <a:t>Requesting food or drink</a:t>
            </a: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2112" y="8305632"/>
            <a:ext cx="949056" cy="734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9200" y="8332274"/>
            <a:ext cx="1409328" cy="7079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a:extLst>
              <a:ext uri="{FF2B5EF4-FFF2-40B4-BE49-F238E27FC236}">
                <a16:creationId xmlns:a16="http://schemas.microsoft.com/office/drawing/2014/main" id="{295441E9-5533-1A2A-A088-4EAE31C0D653}"/>
              </a:ext>
            </a:extLst>
          </p:cNvPr>
          <p:cNvSpPr txBox="1"/>
          <p:nvPr/>
        </p:nvSpPr>
        <p:spPr>
          <a:xfrm>
            <a:off x="318106" y="7315617"/>
            <a:ext cx="3299416" cy="1980029"/>
          </a:xfrm>
          <a:prstGeom prst="rect">
            <a:avLst/>
          </a:prstGeom>
          <a:noFill/>
        </p:spPr>
        <p:txBody>
          <a:bodyPr wrap="square" rtlCol="0">
            <a:spAutoFit/>
          </a:bodyPr>
          <a:lstStyle/>
          <a:p>
            <a:r>
              <a:rPr lang="en-GB" sz="900" dirty="0">
                <a:solidFill>
                  <a:schemeClr val="bg2">
                    <a:lumMod val="50000"/>
                  </a:schemeClr>
                </a:solidFill>
              </a:rPr>
              <a:t>Essential Eight Skills:</a:t>
            </a:r>
          </a:p>
          <a:p>
            <a:pPr marL="228600" indent="-228600">
              <a:buFont typeface="+mj-lt"/>
              <a:buAutoNum type="arabicPeriod"/>
            </a:pPr>
            <a:r>
              <a:rPr lang="en-GB" sz="900" dirty="0">
                <a:solidFill>
                  <a:schemeClr val="bg2">
                    <a:lumMod val="50000"/>
                  </a:schemeClr>
                </a:solidFill>
              </a:rPr>
              <a:t>Making a request</a:t>
            </a:r>
          </a:p>
          <a:p>
            <a:pPr marL="228600" indent="-228600">
              <a:buFont typeface="+mj-lt"/>
              <a:buAutoNum type="arabicPeriod"/>
            </a:pPr>
            <a:r>
              <a:rPr lang="en-GB" sz="900" dirty="0">
                <a:solidFill>
                  <a:schemeClr val="bg2">
                    <a:lumMod val="50000"/>
                  </a:schemeClr>
                </a:solidFill>
              </a:rPr>
              <a:t>Waiting</a:t>
            </a:r>
          </a:p>
          <a:p>
            <a:pPr marL="228600" indent="-228600">
              <a:buFont typeface="+mj-lt"/>
              <a:buAutoNum type="arabicPeriod"/>
            </a:pPr>
            <a:r>
              <a:rPr lang="en-GB" sz="900" dirty="0">
                <a:solidFill>
                  <a:schemeClr val="bg2">
                    <a:lumMod val="50000"/>
                  </a:schemeClr>
                </a:solidFill>
              </a:rPr>
              <a:t>Accepting removals/transitions/sharing/turn taking</a:t>
            </a:r>
          </a:p>
          <a:p>
            <a:pPr marL="228600" indent="-228600">
              <a:buFont typeface="+mj-lt"/>
              <a:buAutoNum type="arabicPeriod"/>
            </a:pPr>
            <a:r>
              <a:rPr lang="en-GB" sz="900" dirty="0">
                <a:solidFill>
                  <a:schemeClr val="bg2">
                    <a:lumMod val="50000"/>
                  </a:schemeClr>
                </a:solidFill>
              </a:rPr>
              <a:t>Completing tasks when requested</a:t>
            </a:r>
          </a:p>
          <a:p>
            <a:pPr marL="228600" indent="-228600">
              <a:buFont typeface="+mj-lt"/>
              <a:buAutoNum type="arabicPeriod"/>
            </a:pPr>
            <a:r>
              <a:rPr lang="en-GB" sz="900" dirty="0">
                <a:solidFill>
                  <a:schemeClr val="bg2">
                    <a:lumMod val="50000"/>
                  </a:schemeClr>
                </a:solidFill>
              </a:rPr>
              <a:t>Accepting ‘no’</a:t>
            </a:r>
          </a:p>
          <a:p>
            <a:pPr marL="228600" indent="-228600">
              <a:buFont typeface="+mj-lt"/>
              <a:buAutoNum type="arabicPeriod"/>
            </a:pPr>
            <a:r>
              <a:rPr lang="en-GB" sz="900" dirty="0">
                <a:solidFill>
                  <a:schemeClr val="bg2">
                    <a:lumMod val="50000"/>
                  </a:schemeClr>
                </a:solidFill>
              </a:rPr>
              <a:t>Following directions related to health &amp; safety</a:t>
            </a:r>
          </a:p>
          <a:p>
            <a:pPr marL="228600" indent="-228600">
              <a:buFont typeface="+mj-lt"/>
              <a:buAutoNum type="arabicPeriod"/>
            </a:pPr>
            <a:r>
              <a:rPr lang="en-GB" sz="900" dirty="0">
                <a:solidFill>
                  <a:schemeClr val="bg2">
                    <a:lumMod val="50000"/>
                  </a:schemeClr>
                </a:solidFill>
              </a:rPr>
              <a:t>Completing daily living skills related to health &amp; safety</a:t>
            </a:r>
          </a:p>
          <a:p>
            <a:pPr marL="228600" indent="-228600">
              <a:buFont typeface="+mj-lt"/>
              <a:buAutoNum type="arabicPeriod"/>
            </a:pPr>
            <a:r>
              <a:rPr lang="en-GB" sz="900" dirty="0">
                <a:solidFill>
                  <a:schemeClr val="bg2">
                    <a:lumMod val="50000"/>
                  </a:schemeClr>
                </a:solidFill>
              </a:rPr>
              <a:t>Tolerating situations related to health &amp; safety</a:t>
            </a:r>
          </a:p>
          <a:p>
            <a:endParaRPr lang="en-GB" sz="700" baseline="30000" dirty="0">
              <a:solidFill>
                <a:schemeClr val="bg2">
                  <a:lumMod val="50000"/>
                </a:schemeClr>
              </a:solidFill>
            </a:endParaRPr>
          </a:p>
          <a:p>
            <a:r>
              <a:rPr lang="en-GB" sz="700" dirty="0">
                <a:solidFill>
                  <a:schemeClr val="bg2">
                    <a:lumMod val="50000"/>
                  </a:schemeClr>
                </a:solidFill>
              </a:rPr>
              <a:t>Armstrong, H., Denne, L. D., &amp; Bailey, T. (2021). The role of key skills as a risk marker for the development of challenging behaviour in children and young people who have an intellectual disability The as children people intellectual. </a:t>
            </a:r>
            <a:r>
              <a:rPr lang="en-GB" sz="700" i="1" dirty="0">
                <a:solidFill>
                  <a:schemeClr val="bg2">
                    <a:lumMod val="50000"/>
                  </a:schemeClr>
                </a:solidFill>
              </a:rPr>
              <a:t>International Journal of Positive Behavioural Support</a:t>
            </a:r>
            <a:r>
              <a:rPr lang="en-GB" sz="700" dirty="0">
                <a:solidFill>
                  <a:schemeClr val="bg2">
                    <a:lumMod val="50000"/>
                  </a:schemeClr>
                </a:solidFill>
              </a:rPr>
              <a:t>, </a:t>
            </a:r>
            <a:r>
              <a:rPr lang="en-GB" sz="700" i="1" dirty="0">
                <a:solidFill>
                  <a:schemeClr val="bg2">
                    <a:lumMod val="50000"/>
                  </a:schemeClr>
                </a:solidFill>
              </a:rPr>
              <a:t>11</a:t>
            </a:r>
            <a:r>
              <a:rPr lang="en-GB" sz="700" dirty="0">
                <a:solidFill>
                  <a:schemeClr val="bg2">
                    <a:lumMod val="50000"/>
                  </a:schemeClr>
                </a:solidFill>
              </a:rPr>
              <a:t>(2), 3-14.</a:t>
            </a:r>
          </a:p>
          <a:p>
            <a:endParaRPr lang="en-GB" sz="900" dirty="0">
              <a:solidFill>
                <a:schemeClr val="bg2">
                  <a:lumMod val="50000"/>
                </a:schemeClr>
              </a:solidFill>
            </a:endParaRPr>
          </a:p>
        </p:txBody>
      </p:sp>
      <p:pic>
        <p:nvPicPr>
          <p:cNvPr id="1026" name="Picture 2" descr="Cute Girl Asking Question Stock Illustrations – 813 Cute Girl Asking  Question Stock Illustrations, Vectors &amp; Clipart - Dreamstime"/>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9988" b="96547" l="10000" r="90000">
                        <a14:foregroundMark x1="47375" y1="38718" x2="47375" y2="38718"/>
                        <a14:foregroundMark x1="45875" y1="41060" x2="45875" y2="41060"/>
                        <a14:foregroundMark x1="59375" y1="40937" x2="59375" y2="40937"/>
                      </a14:backgroundRemoval>
                    </a14:imgEffect>
                  </a14:imgLayer>
                </a14:imgProps>
              </a:ext>
              <a:ext uri="{28A0092B-C50C-407E-A947-70E740481C1C}">
                <a14:useLocalDpi xmlns:a14="http://schemas.microsoft.com/office/drawing/2010/main" val="0"/>
              </a:ext>
            </a:extLst>
          </a:blip>
          <a:srcRect/>
          <a:stretch>
            <a:fillRect/>
          </a:stretch>
        </p:blipFill>
        <p:spPr bwMode="auto">
          <a:xfrm>
            <a:off x="5095760" y="6720589"/>
            <a:ext cx="1553344" cy="15747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7523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2112" y="8305632"/>
            <a:ext cx="949056" cy="734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9200" y="8332274"/>
            <a:ext cx="1409328" cy="7079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476672" y="396106"/>
            <a:ext cx="5976664" cy="8017579"/>
          </a:xfrm>
          <a:prstGeom prst="rect">
            <a:avLst/>
          </a:prstGeom>
          <a:noFill/>
        </p:spPr>
        <p:txBody>
          <a:bodyPr wrap="square" rtlCol="0">
            <a:spAutoFit/>
          </a:bodyPr>
          <a:lstStyle/>
          <a:p>
            <a:r>
              <a:rPr lang="en-GB" sz="1400" i="1" dirty="0">
                <a:solidFill>
                  <a:schemeClr val="bg1"/>
                </a:solidFill>
              </a:rPr>
              <a:t>How to help your child understand how to make consistent requests</a:t>
            </a:r>
          </a:p>
          <a:p>
            <a:endParaRPr lang="en-GB" sz="1400" i="1" dirty="0">
              <a:solidFill>
                <a:schemeClr val="bg1"/>
              </a:solidFill>
            </a:endParaRPr>
          </a:p>
          <a:p>
            <a:pPr marL="285750" indent="-285750">
              <a:buFont typeface="Arial" panose="020B0604020202020204" pitchFamily="34" charset="0"/>
              <a:buChar char="•"/>
            </a:pPr>
            <a:r>
              <a:rPr lang="en-GB" sz="1400" dirty="0">
                <a:solidFill>
                  <a:schemeClr val="bg1"/>
                </a:solidFill>
              </a:rPr>
              <a:t>Understand how your child requests. They will be trying in some way! Do they reach, point, look, make specific noises, bring you objects? </a:t>
            </a:r>
          </a:p>
          <a:p>
            <a:pPr marL="285750" indent="-285750">
              <a:buFont typeface="Arial" panose="020B0604020202020204" pitchFamily="34" charset="0"/>
              <a:buChar char="•"/>
            </a:pPr>
            <a:r>
              <a:rPr lang="en-GB" sz="1400" dirty="0">
                <a:solidFill>
                  <a:schemeClr val="bg1"/>
                </a:solidFill>
              </a:rPr>
              <a:t>Respond to  these attempts to request. Name the item they ask for as you give it to them. </a:t>
            </a:r>
          </a:p>
          <a:p>
            <a:pPr marL="285750" indent="-285750">
              <a:buFont typeface="Arial" panose="020B0604020202020204" pitchFamily="34" charset="0"/>
              <a:buChar char="•"/>
            </a:pPr>
            <a:r>
              <a:rPr lang="en-GB" sz="1400" dirty="0">
                <a:solidFill>
                  <a:schemeClr val="bg1"/>
                </a:solidFill>
              </a:rPr>
              <a:t>Have objects available around the house that they could use to request, e.g. empty drink bottles, remote (TV), plate, shoes, nappy, towel, teddies. </a:t>
            </a:r>
          </a:p>
          <a:p>
            <a:pPr marL="285750" indent="-285750">
              <a:buFont typeface="Arial" panose="020B0604020202020204" pitchFamily="34" charset="0"/>
              <a:buChar char="•"/>
            </a:pPr>
            <a:r>
              <a:rPr lang="en-GB" sz="1400" dirty="0">
                <a:solidFill>
                  <a:schemeClr val="bg1"/>
                </a:solidFill>
              </a:rPr>
              <a:t>Use everyday routines and play to develop the ability to request and ensure you have their attention, e.g., in play, sit face to face. When the first part is finished, wait a little bit longer before you start a game or song again. Wait to see if they look, reach, tug or point to ask for the game again. </a:t>
            </a:r>
          </a:p>
          <a:p>
            <a:pPr marL="285750" indent="-285750">
              <a:buFont typeface="Arial" panose="020B0604020202020204" pitchFamily="34" charset="0"/>
              <a:buChar char="•"/>
            </a:pPr>
            <a:r>
              <a:rPr lang="en-GB" sz="1400" dirty="0">
                <a:solidFill>
                  <a:schemeClr val="bg1"/>
                </a:solidFill>
              </a:rPr>
              <a:t>Give choices – encourage your child to ‘choose’ what they eat or play with. Give them  a choice of two items to begin with. You can gradually increase your choices as they get better at choosing the item them want. You can start to use some photos or symbols to help them choose. </a:t>
            </a:r>
          </a:p>
          <a:p>
            <a:endParaRPr lang="en-GB" sz="1400" dirty="0">
              <a:solidFill>
                <a:schemeClr val="bg1"/>
              </a:solidFill>
            </a:endParaRPr>
          </a:p>
          <a:p>
            <a:r>
              <a:rPr lang="en-GB" sz="1400" i="1" dirty="0">
                <a:solidFill>
                  <a:schemeClr val="bg1"/>
                </a:solidFill>
              </a:rPr>
              <a:t>How to support learning</a:t>
            </a:r>
          </a:p>
          <a:p>
            <a:endParaRPr lang="en-GB" sz="1400" i="1" dirty="0">
              <a:solidFill>
                <a:schemeClr val="bg1"/>
              </a:solidFill>
            </a:endParaRPr>
          </a:p>
          <a:p>
            <a:pPr marL="285750" indent="-285750">
              <a:buFont typeface="Arial" panose="020B0604020202020204" pitchFamily="34" charset="0"/>
              <a:buChar char="•"/>
            </a:pPr>
            <a:r>
              <a:rPr lang="en-GB" sz="1400" dirty="0">
                <a:solidFill>
                  <a:schemeClr val="bg1"/>
                </a:solidFill>
              </a:rPr>
              <a:t>Keep language simple</a:t>
            </a:r>
          </a:p>
          <a:p>
            <a:pPr marL="285750" indent="-285750">
              <a:buFont typeface="Arial" panose="020B0604020202020204" pitchFamily="34" charset="0"/>
              <a:buChar char="•"/>
            </a:pPr>
            <a:r>
              <a:rPr lang="en-GB" sz="1400" dirty="0">
                <a:solidFill>
                  <a:schemeClr val="bg1"/>
                </a:solidFill>
              </a:rPr>
              <a:t>Use key phrases highlighting what they are doing well ‘good asking’ </a:t>
            </a:r>
          </a:p>
          <a:p>
            <a:pPr marL="285750" indent="-285750">
              <a:buFont typeface="Arial" panose="020B0604020202020204" pitchFamily="34" charset="0"/>
              <a:buChar char="•"/>
            </a:pPr>
            <a:r>
              <a:rPr lang="en-GB" sz="1400" dirty="0">
                <a:solidFill>
                  <a:schemeClr val="bg1"/>
                </a:solidFill>
              </a:rPr>
              <a:t>Have an animated face and voice and  respond positively to attempts to request. </a:t>
            </a:r>
          </a:p>
          <a:p>
            <a:pPr marL="285750" indent="-285750">
              <a:buFont typeface="Arial" panose="020B0604020202020204" pitchFamily="34" charset="0"/>
              <a:buChar char="•"/>
            </a:pPr>
            <a:r>
              <a:rPr lang="en-GB" sz="1400" dirty="0">
                <a:solidFill>
                  <a:schemeClr val="bg1"/>
                </a:solidFill>
              </a:rPr>
              <a:t>Increase the opportunities to request by moving things to somewhere new, putting food/drink/toys out of reach, waiting a bit longer before you give them something. They may ask again!</a:t>
            </a:r>
          </a:p>
          <a:p>
            <a:pPr marL="285750" indent="-285750">
              <a:buFont typeface="Arial" panose="020B0604020202020204" pitchFamily="34" charset="0"/>
              <a:buChar char="•"/>
            </a:pPr>
            <a:endParaRPr lang="en-GB" sz="1400" dirty="0">
              <a:solidFill>
                <a:schemeClr val="bg1"/>
              </a:solidFill>
            </a:endParaRPr>
          </a:p>
          <a:p>
            <a:r>
              <a:rPr lang="en-GB" sz="1400" dirty="0">
                <a:solidFill>
                  <a:schemeClr val="bg1"/>
                </a:solidFill>
              </a:rPr>
              <a:t>Please visit our website for videos explaining in more detail how to practise  these and other essential skills</a:t>
            </a:r>
          </a:p>
          <a:p>
            <a:pPr algn="r"/>
            <a:endParaRPr lang="en-GB" sz="1400" i="1" dirty="0">
              <a:solidFill>
                <a:schemeClr val="bg1"/>
              </a:solidFill>
            </a:endParaRPr>
          </a:p>
          <a:p>
            <a:pPr algn="r"/>
            <a:endParaRPr lang="en-GB" sz="1400" i="1" dirty="0">
              <a:solidFill>
                <a:schemeClr val="bg1"/>
              </a:solidFill>
            </a:endParaRPr>
          </a:p>
          <a:p>
            <a:pPr algn="r"/>
            <a:endParaRPr lang="en-GB" sz="1400" i="1" dirty="0">
              <a:solidFill>
                <a:schemeClr val="bg1"/>
              </a:solidFill>
            </a:endParaRPr>
          </a:p>
          <a:p>
            <a:pPr algn="r"/>
            <a:endParaRPr lang="en-GB" sz="1400" i="1" dirty="0">
              <a:solidFill>
                <a:schemeClr val="bg1"/>
              </a:solidFill>
            </a:endParaRPr>
          </a:p>
          <a:p>
            <a:pPr algn="r"/>
            <a:r>
              <a:rPr lang="en-GB" sz="1100" i="1" dirty="0">
                <a:solidFill>
                  <a:schemeClr val="bg1"/>
                </a:solidFill>
              </a:rPr>
              <a:t>https://www.camhsnorthderbyshire.nhs.uk/</a:t>
            </a:r>
          </a:p>
          <a:p>
            <a:endParaRPr lang="en-GB" sz="1400" dirty="0"/>
          </a:p>
        </p:txBody>
      </p:sp>
      <p:sp>
        <p:nvSpPr>
          <p:cNvPr id="9" name="TextBox 8">
            <a:extLst>
              <a:ext uri="{FF2B5EF4-FFF2-40B4-BE49-F238E27FC236}">
                <a16:creationId xmlns:a16="http://schemas.microsoft.com/office/drawing/2014/main" id="{2EE41001-46E2-7999-DC66-EF7E0B75F56B}"/>
              </a:ext>
            </a:extLst>
          </p:cNvPr>
          <p:cNvSpPr txBox="1"/>
          <p:nvPr/>
        </p:nvSpPr>
        <p:spPr>
          <a:xfrm>
            <a:off x="332656" y="7308304"/>
            <a:ext cx="3299416" cy="1980029"/>
          </a:xfrm>
          <a:prstGeom prst="rect">
            <a:avLst/>
          </a:prstGeom>
          <a:noFill/>
        </p:spPr>
        <p:txBody>
          <a:bodyPr wrap="square" rtlCol="0">
            <a:spAutoFit/>
          </a:bodyPr>
          <a:lstStyle/>
          <a:p>
            <a:r>
              <a:rPr lang="en-GB" sz="900" dirty="0">
                <a:solidFill>
                  <a:schemeClr val="bg2">
                    <a:lumMod val="50000"/>
                  </a:schemeClr>
                </a:solidFill>
              </a:rPr>
              <a:t>Essential Eight Skills:</a:t>
            </a:r>
          </a:p>
          <a:p>
            <a:pPr marL="228600" indent="-228600">
              <a:buFont typeface="+mj-lt"/>
              <a:buAutoNum type="arabicPeriod"/>
            </a:pPr>
            <a:r>
              <a:rPr lang="en-GB" sz="900" dirty="0">
                <a:solidFill>
                  <a:schemeClr val="bg2">
                    <a:lumMod val="50000"/>
                  </a:schemeClr>
                </a:solidFill>
              </a:rPr>
              <a:t>Making a request</a:t>
            </a:r>
          </a:p>
          <a:p>
            <a:pPr marL="228600" indent="-228600">
              <a:buFont typeface="+mj-lt"/>
              <a:buAutoNum type="arabicPeriod"/>
            </a:pPr>
            <a:r>
              <a:rPr lang="en-GB" sz="900" dirty="0">
                <a:solidFill>
                  <a:schemeClr val="bg2">
                    <a:lumMod val="50000"/>
                  </a:schemeClr>
                </a:solidFill>
              </a:rPr>
              <a:t>Waiting</a:t>
            </a:r>
          </a:p>
          <a:p>
            <a:pPr marL="228600" indent="-228600">
              <a:buFont typeface="+mj-lt"/>
              <a:buAutoNum type="arabicPeriod"/>
            </a:pPr>
            <a:r>
              <a:rPr lang="en-GB" sz="900" dirty="0">
                <a:solidFill>
                  <a:schemeClr val="bg2">
                    <a:lumMod val="50000"/>
                  </a:schemeClr>
                </a:solidFill>
              </a:rPr>
              <a:t>Accepting removals/transitions/sharing/turn taking</a:t>
            </a:r>
          </a:p>
          <a:p>
            <a:pPr marL="228600" indent="-228600">
              <a:buFont typeface="+mj-lt"/>
              <a:buAutoNum type="arabicPeriod"/>
            </a:pPr>
            <a:r>
              <a:rPr lang="en-GB" sz="900" dirty="0">
                <a:solidFill>
                  <a:schemeClr val="bg2">
                    <a:lumMod val="50000"/>
                  </a:schemeClr>
                </a:solidFill>
              </a:rPr>
              <a:t>Completing tasks when requested</a:t>
            </a:r>
          </a:p>
          <a:p>
            <a:pPr marL="228600" indent="-228600">
              <a:buFont typeface="+mj-lt"/>
              <a:buAutoNum type="arabicPeriod"/>
            </a:pPr>
            <a:r>
              <a:rPr lang="en-GB" sz="900" dirty="0">
                <a:solidFill>
                  <a:schemeClr val="bg2">
                    <a:lumMod val="50000"/>
                  </a:schemeClr>
                </a:solidFill>
              </a:rPr>
              <a:t>Accepting ‘no’</a:t>
            </a:r>
          </a:p>
          <a:p>
            <a:pPr marL="228600" indent="-228600">
              <a:buFont typeface="+mj-lt"/>
              <a:buAutoNum type="arabicPeriod"/>
            </a:pPr>
            <a:r>
              <a:rPr lang="en-GB" sz="900" dirty="0">
                <a:solidFill>
                  <a:schemeClr val="bg2">
                    <a:lumMod val="50000"/>
                  </a:schemeClr>
                </a:solidFill>
              </a:rPr>
              <a:t>Following directions related to health &amp; safety</a:t>
            </a:r>
          </a:p>
          <a:p>
            <a:pPr marL="228600" indent="-228600">
              <a:buFont typeface="+mj-lt"/>
              <a:buAutoNum type="arabicPeriod"/>
            </a:pPr>
            <a:r>
              <a:rPr lang="en-GB" sz="900" dirty="0">
                <a:solidFill>
                  <a:schemeClr val="bg2">
                    <a:lumMod val="50000"/>
                  </a:schemeClr>
                </a:solidFill>
              </a:rPr>
              <a:t>Completing daily living skills related to health &amp; safety</a:t>
            </a:r>
          </a:p>
          <a:p>
            <a:pPr marL="228600" indent="-228600">
              <a:buFont typeface="+mj-lt"/>
              <a:buAutoNum type="arabicPeriod"/>
            </a:pPr>
            <a:r>
              <a:rPr lang="en-GB" sz="900" dirty="0">
                <a:solidFill>
                  <a:schemeClr val="bg2">
                    <a:lumMod val="50000"/>
                  </a:schemeClr>
                </a:solidFill>
              </a:rPr>
              <a:t>Tolerating situations related to health &amp; safety</a:t>
            </a:r>
          </a:p>
          <a:p>
            <a:endParaRPr lang="en-GB" sz="700" baseline="30000" dirty="0">
              <a:solidFill>
                <a:schemeClr val="bg2">
                  <a:lumMod val="50000"/>
                </a:schemeClr>
              </a:solidFill>
            </a:endParaRPr>
          </a:p>
          <a:p>
            <a:r>
              <a:rPr lang="en-GB" sz="700" dirty="0">
                <a:solidFill>
                  <a:schemeClr val="bg2">
                    <a:lumMod val="50000"/>
                  </a:schemeClr>
                </a:solidFill>
              </a:rPr>
              <a:t>Armstrong, H., Denne, L. D., &amp; Bailey, T. (2021). The role of key skills as a risk marker for the development of challenging behaviour in children and young people who have an intellectual disability The as children people intellectual. </a:t>
            </a:r>
            <a:r>
              <a:rPr lang="en-GB" sz="700" i="1" dirty="0">
                <a:solidFill>
                  <a:schemeClr val="bg2">
                    <a:lumMod val="50000"/>
                  </a:schemeClr>
                </a:solidFill>
              </a:rPr>
              <a:t>International Journal of Positive Behavioural Support</a:t>
            </a:r>
            <a:r>
              <a:rPr lang="en-GB" sz="700" dirty="0">
                <a:solidFill>
                  <a:schemeClr val="bg2">
                    <a:lumMod val="50000"/>
                  </a:schemeClr>
                </a:solidFill>
              </a:rPr>
              <a:t>, </a:t>
            </a:r>
            <a:r>
              <a:rPr lang="en-GB" sz="700" i="1" dirty="0">
                <a:solidFill>
                  <a:schemeClr val="bg2">
                    <a:lumMod val="50000"/>
                  </a:schemeClr>
                </a:solidFill>
              </a:rPr>
              <a:t>11</a:t>
            </a:r>
            <a:r>
              <a:rPr lang="en-GB" sz="700" dirty="0">
                <a:solidFill>
                  <a:schemeClr val="bg2">
                    <a:lumMod val="50000"/>
                  </a:schemeClr>
                </a:solidFill>
              </a:rPr>
              <a:t>(2), 3-14.</a:t>
            </a:r>
          </a:p>
          <a:p>
            <a:endParaRPr lang="en-GB" sz="900" dirty="0">
              <a:solidFill>
                <a:schemeClr val="bg2">
                  <a:lumMod val="50000"/>
                </a:schemeClr>
              </a:solidFill>
            </a:endParaRPr>
          </a:p>
        </p:txBody>
      </p:sp>
    </p:spTree>
    <p:extLst>
      <p:ext uri="{BB962C8B-B14F-4D97-AF65-F5344CB8AC3E}">
        <p14:creationId xmlns:p14="http://schemas.microsoft.com/office/powerpoint/2010/main" val="30796322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899</TotalTime>
  <Words>785</Words>
  <Application>Microsoft Office PowerPoint</Application>
  <PresentationFormat>On-screen Show (4:3)</PresentationFormat>
  <Paragraphs>55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Candara</vt:lpstr>
      <vt:lpstr>Symbol</vt:lpstr>
      <vt:lpstr>Waveform</vt:lpstr>
      <vt:lpstr>Essential Eight Skills: Making a Request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McCombe</dc:creator>
  <cp:lastModifiedBy>LEEDHAM, Alexandra (CHESTERFIELD ROYAL HOSPITAL NHS FOUNDATION TRUST)</cp:lastModifiedBy>
  <cp:revision>35</cp:revision>
  <cp:lastPrinted>2022-08-16T09:47:14Z</cp:lastPrinted>
  <dcterms:created xsi:type="dcterms:W3CDTF">2022-04-01T11:36:13Z</dcterms:created>
  <dcterms:modified xsi:type="dcterms:W3CDTF">2023-01-10T13:37:28Z</dcterms:modified>
</cp:coreProperties>
</file>